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9" r:id="rId2"/>
    <p:sldId id="257" r:id="rId3"/>
    <p:sldId id="262" r:id="rId4"/>
    <p:sldId id="338" r:id="rId5"/>
    <p:sldId id="337" r:id="rId6"/>
    <p:sldId id="339" r:id="rId7"/>
    <p:sldId id="344" r:id="rId8"/>
    <p:sldId id="345" r:id="rId9"/>
    <p:sldId id="346" r:id="rId10"/>
    <p:sldId id="347" r:id="rId11"/>
    <p:sldId id="336" r:id="rId12"/>
    <p:sldId id="348" r:id="rId13"/>
    <p:sldId id="340" r:id="rId14"/>
    <p:sldId id="349" r:id="rId15"/>
    <p:sldId id="341" r:id="rId16"/>
    <p:sldId id="342" r:id="rId17"/>
    <p:sldId id="343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60" r:id="rId26"/>
    <p:sldId id="357" r:id="rId27"/>
    <p:sldId id="358" r:id="rId28"/>
    <p:sldId id="363" r:id="rId29"/>
    <p:sldId id="359" r:id="rId30"/>
    <p:sldId id="364" r:id="rId31"/>
    <p:sldId id="365" r:id="rId32"/>
    <p:sldId id="361" r:id="rId33"/>
    <p:sldId id="366" r:id="rId34"/>
    <p:sldId id="362" r:id="rId35"/>
    <p:sldId id="367" r:id="rId36"/>
    <p:sldId id="369" r:id="rId37"/>
    <p:sldId id="370" r:id="rId38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125A1D-D59B-FC28-20D8-1390F04D2AA5}" name="Agate Development" initials="AD" userId="Agate Development" providerId="None"/>
  <p188:author id="{2A95A230-7EA7-8227-3E2B-08EC68339622}" name="Marilyn Isaacks" initials="MI" userId="S::isaacks@agatepub.onmicrosoft.com::0364ad1e-3287-43f4-bbe5-39165916fc92" providerId="AD"/>
  <p188:author id="{00DB3184-8DB4-C7A8-6E01-E98291DFE131}" name="Thomas H. Cormen" initials="THC" userId="S::d32210h@dartmouth.edu::9d023bd1-fe87-435b-8ffc-424b678b2c3a" providerId="AD"/>
  <p188:author id="{D0571EF0-6B3A-9ED5-88C6-34874A2A4F47}" name="Agate" initials="A" userId="Agat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C1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88435" autoAdjust="0"/>
  </p:normalViewPr>
  <p:slideViewPr>
    <p:cSldViewPr snapToGrid="0">
      <p:cViewPr varScale="1">
        <p:scale>
          <a:sx n="108" d="100"/>
          <a:sy n="10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3521-282F-442E-B43D-ADCE94B9474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55B2B-5621-4549-B656-A9B498AC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9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5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5B2B-5621-4549-B656-A9B498AC22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3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005-645B-4665-ADC2-31DA47FB08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2442" y="1122364"/>
            <a:ext cx="6925559" cy="529213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C1C612A-DB61-4EB7-ABA7-7493762B6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838" r="4670" b="2713"/>
          <a:stretch/>
        </p:blipFill>
        <p:spPr>
          <a:xfrm>
            <a:off x="1524000" y="1119002"/>
            <a:ext cx="2058187" cy="23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2DAF0E-7F97-47E4-919E-4CF4629FD5A0}"/>
              </a:ext>
            </a:extLst>
          </p:cNvPr>
          <p:cNvSpPr/>
          <p:nvPr userDrawn="1"/>
        </p:nvSpPr>
        <p:spPr>
          <a:xfrm>
            <a:off x="1523998" y="3608761"/>
            <a:ext cx="9144000" cy="631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CC4A1-10DC-424A-92E6-D29D8958A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FE3554-0961-4EC3-8E67-0ADD6F729B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3864" y="1803401"/>
            <a:ext cx="6924137" cy="1700213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6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DEB84AB-3E80-4999-8364-D47C69B98A4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56232"/>
            <a:ext cx="10515602" cy="4142232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8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1129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54-511D-4B47-A8C1-E73BC66A8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1022-59EB-4069-B08D-98C2210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A305B-2464-42AA-BB2A-4AF70228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FC86AA-20C0-4B07-9897-057ED775F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7984911-9300-4852-A0CB-CB3247D6B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5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624-2FD8-4379-9172-06D593D6E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90" y="457200"/>
            <a:ext cx="3932236" cy="1600200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0D115-B69A-42D4-A9C3-F3D98936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effectLst>
            <a:softEdge rad="63500"/>
          </a:effectLst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C395-1E09-4915-AE2A-CD60CFE2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05634-19EE-4A5E-94E5-65EFA74F22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5057AB1-3009-45DF-B96E-F14D57733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85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96A-8A98-452D-9CE5-E9DDF01BB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13F0-59E0-446C-8D87-4C46E086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2B5EF5-0D25-4A20-981B-36CA8BD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9BC4317-89C4-44E7-827D-A3E29B289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1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F1228-0816-46E0-9E58-C0387CF785FD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D2C2-37C2-4E32-9938-4D35DC160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E289-626E-45FD-AF65-9E4A3575D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7474A-38C9-4DD0-9A7A-36CFBB6946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8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B79-CA3E-4F3F-A5B2-FE7A09200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363E7-E607-45DD-AE33-C7E73E80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328B-CAB5-4A92-89E7-EBA8C79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/>
          <a:lstStyle/>
          <a:p>
            <a:fld id="{1C97C5FE-EAAB-4B0D-9845-9B0C19A6F8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B132AD-A6F8-4660-87E1-C8F491715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ty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A5C5-8FDF-4D5C-A928-4922BE63B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FDC964-152D-4CFF-B12F-C7753D272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92E2E86-84C9-4267-84BD-4CC032901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4495F-31EC-4113-BF41-CEDCAB691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857375"/>
            <a:ext cx="10515600" cy="4109792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/>
            </a:lvl1pPr>
            <a:lvl2pPr marL="342900" indent="-342900">
              <a:buFont typeface="Arial" panose="020B0604020202020204" pitchFamily="34" charset="0"/>
              <a:buChar char="•"/>
              <a:defRPr sz="2800"/>
            </a:lvl2pPr>
            <a:lvl3pPr marL="685800" indent="-342900">
              <a:buFont typeface="Wingdings" panose="05000000000000000000" pitchFamily="2" charset="2"/>
              <a:buChar char="§"/>
              <a:defRPr sz="2400"/>
            </a:lvl3pPr>
            <a:lvl4pPr marL="1028700" indent="-342900">
              <a:buFont typeface="Arial" panose="020B0604020202020204" pitchFamily="34" charset="0"/>
              <a:buChar char="•"/>
              <a:defRPr sz="2400"/>
            </a:lvl4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51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 Content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2D6F-EC54-41D4-BC4A-780C3AD4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/>
            </a:lvl1pPr>
            <a:lvl2pPr>
              <a:defRPr/>
            </a:lvl2pPr>
            <a:lvl3pPr marL="1143014" indent="-228603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</a:lstStyle>
          <a:p>
            <a:pPr lvl="0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6F1D1AC-8D33-47A4-A3EA-FF1F5C27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5589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9D1DCB4C-C2E0-4956-8D74-6C794C695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5589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D29091F-5D3A-4094-9F91-122FDF80A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2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B0F4950-46D0-44AB-88B4-1935F91F2F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2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3C590C0C-67F6-4B0E-AB8B-E7BA03B0FB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6895" y="3962618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BD4B32A8-4AFA-4DBB-9397-B8489318FE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56895" y="1844143"/>
            <a:ext cx="3478213" cy="1946275"/>
          </a:xfrm>
          <a:effectLst>
            <a:softEdge rad="63500"/>
          </a:effectLst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C5F88-9F87-461E-9D16-59CD3962A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95334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B890B-0B7A-420A-812B-1CAF39C2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2E9C9A-3610-4232-8D48-A2FE48543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 descr="Badge 6 with solid fill">
            <a:extLst>
              <a:ext uri="{FF2B5EF4-FFF2-40B4-BE49-F238E27FC236}">
                <a16:creationId xmlns:a16="http://schemas.microsoft.com/office/drawing/2014/main" id="{470F2841-B0CC-41DA-8FAB-267381961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645" y="3909967"/>
            <a:ext cx="423819" cy="423819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172863AC-07AE-4D8A-A3B1-CD134449B3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618" y="1800282"/>
            <a:ext cx="423819" cy="423819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02D116A2-3EE9-4ABD-BAB5-67D0B17798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141" y="1800282"/>
            <a:ext cx="423819" cy="423819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F09FF110-59DA-4D50-B3F8-B01CCE209C3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6645" y="1800282"/>
            <a:ext cx="423819" cy="423819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A4F3583E-82D5-4230-8F59-37C1BE0D194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7141" y="3909967"/>
            <a:ext cx="423819" cy="423819"/>
          </a:xfrm>
          <a:prstGeom prst="rect">
            <a:avLst/>
          </a:prstGeom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5BD67A39-C562-4210-989C-99484F84DE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618" y="3909967"/>
            <a:ext cx="423819" cy="42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3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8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FAE22-0F09-4124-AA37-973A311F4769}"/>
              </a:ext>
            </a:extLst>
          </p:cNvPr>
          <p:cNvSpPr/>
          <p:nvPr userDrawn="1"/>
        </p:nvSpPr>
        <p:spPr>
          <a:xfrm>
            <a:off x="7494307" y="1825625"/>
            <a:ext cx="3859492" cy="41509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6E24-414B-4666-9330-435A6AD6F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274" y="2073898"/>
            <a:ext cx="3403076" cy="367645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88A2D-A77E-49F9-A310-36092B575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73CD-7B97-4C23-93B4-9393F7EDA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6524133" cy="435133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3B3B77-8B0B-4E15-95BE-CEF167116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9FE6C45-7C95-4F76-A12E-7CCBEBF52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08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501170"/>
            <a:ext cx="5157787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9DAD1-FBEF-4427-8A13-607A13DE5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C6844FE-57F2-436B-8575-50A053021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80CAB-75A1-4094-B904-98EBEC514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1701801"/>
            <a:ext cx="5157787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ECB045D-FF31-473E-8D55-CD922084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701801"/>
            <a:ext cx="5183189" cy="782637"/>
          </a:xfrm>
        </p:spPr>
        <p:txBody>
          <a:bodyPr>
            <a:no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50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59B6-4BB9-443E-8435-5FF2514A2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42B21-410E-4ED7-A95D-28664E362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32976"/>
            <a:ext cx="5157787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6693E-FB89-4E23-875F-A6807899E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3032976"/>
            <a:ext cx="5183188" cy="3164567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4F47F-B911-4BAA-88A8-D2DF8843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1693983"/>
            <a:ext cx="10518777" cy="132556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CAE6F6-5470-4594-988C-6EB0124E8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12EBE07-C462-4B9A-9728-C2FBB1BBB5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6176964"/>
            <a:ext cx="5257801" cy="541337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200"/>
            </a:lvl3pPr>
            <a:lvl4pPr marL="1371617" indent="0">
              <a:buNone/>
              <a:defRPr sz="1200"/>
            </a:lvl4pPr>
            <a:lvl5pPr marL="1828823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0A29-DA17-41F6-9A0D-B4C11EEE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0BAE3-D4D2-4A90-8303-9A2DBA59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95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0028D1E9-E7DF-4F9F-AE31-E939DF16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1877" y="61975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C97C5FE-EAAB-4B0D-9845-9B0C19A6F892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11953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77" r:id="rId5"/>
    <p:sldLayoutId id="2147483652" r:id="rId6"/>
    <p:sldLayoutId id="2147483678" r:id="rId7"/>
    <p:sldLayoutId id="2147483653" r:id="rId8"/>
    <p:sldLayoutId id="2147483660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429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5800" indent="-342900" algn="l" defTabSz="914411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287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71600" indent="-342900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5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40A-D2F5-45EF-8E4B-57EDFD6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61163F-A49B-49D8-8598-2853F3B06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FOURTH EDITION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509A4-CAF2-4B1A-A105-1B8CCA91B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PSEUDOCODE</a:t>
            </a:r>
            <a:endParaRPr lang="en-US" sz="2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54B5D-E851-4F86-AA10-2A271DC7BDF3}"/>
              </a:ext>
            </a:extLst>
          </p:cNvPr>
          <p:cNvSpPr/>
          <p:nvPr/>
        </p:nvSpPr>
        <p:spPr>
          <a:xfrm>
            <a:off x="6219930" y="2783393"/>
            <a:ext cx="4957694" cy="341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F028A261-A63A-4BC7-98A4-20ED76C2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6" y="1620897"/>
            <a:ext cx="5505490" cy="299087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C38B05-FC99-4278-B0E8-81F634065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6" y="4550892"/>
            <a:ext cx="7196190" cy="13430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2267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RABIN-KARP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F6BB641-1845-494A-BC4F-46DAA1DAE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57" y="1661878"/>
            <a:ext cx="10082286" cy="160497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8CFFC89-A299-4A89-9757-EE9E8CC02BEA}"/>
              </a:ext>
            </a:extLst>
          </p:cNvPr>
          <p:cNvGrpSpPr/>
          <p:nvPr/>
        </p:nvGrpSpPr>
        <p:grpSpPr>
          <a:xfrm>
            <a:off x="1054857" y="3330982"/>
            <a:ext cx="9920240" cy="1147855"/>
            <a:chOff x="1054857" y="3307832"/>
            <a:chExt cx="9920240" cy="114785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455812-54C2-4F8A-B9F9-2D291B2B2166}"/>
                </a:ext>
              </a:extLst>
            </p:cNvPr>
            <p:cNvGrpSpPr/>
            <p:nvPr/>
          </p:nvGrpSpPr>
          <p:grpSpPr>
            <a:xfrm>
              <a:off x="1054857" y="3307832"/>
              <a:ext cx="9920240" cy="448840"/>
              <a:chOff x="1054857" y="3307832"/>
              <a:chExt cx="9920240" cy="448840"/>
            </a:xfrm>
          </p:grpSpPr>
          <p:pic>
            <p:nvPicPr>
              <p:cNvPr id="16" name="Picture 15" descr="Text&#10;&#10;Description automatically generated">
                <a:extLst>
                  <a:ext uri="{FF2B5EF4-FFF2-40B4-BE49-F238E27FC236}">
                    <a16:creationId xmlns:a16="http://schemas.microsoft.com/office/drawing/2014/main" id="{8373A716-55D6-4C4A-B9DB-40CC054A98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5670" b="70732"/>
              <a:stretch/>
            </p:blipFill>
            <p:spPr>
              <a:xfrm>
                <a:off x="1054857" y="3307832"/>
                <a:ext cx="4537051" cy="448839"/>
              </a:xfrm>
              <a:prstGeom prst="rect">
                <a:avLst/>
              </a:prstGeom>
            </p:spPr>
          </p:pic>
          <p:pic>
            <p:nvPicPr>
              <p:cNvPr id="19" name="Picture 18" descr="Text&#10;&#10;Description automatically generated">
                <a:extLst>
                  <a:ext uri="{FF2B5EF4-FFF2-40B4-BE49-F238E27FC236}">
                    <a16:creationId xmlns:a16="http://schemas.microsoft.com/office/drawing/2014/main" id="{17DA3EC3-2869-401D-9275-521050777D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73" t="25866" b="48181"/>
              <a:stretch/>
            </p:blipFill>
            <p:spPr>
              <a:xfrm>
                <a:off x="5545607" y="3347084"/>
                <a:ext cx="3083390" cy="398013"/>
              </a:xfrm>
              <a:prstGeom prst="rect">
                <a:avLst/>
              </a:prstGeom>
            </p:spPr>
          </p:pic>
          <p:pic>
            <p:nvPicPr>
              <p:cNvPr id="20" name="Picture 19" descr="Text&#10;&#10;Description automatically generated">
                <a:extLst>
                  <a:ext uri="{FF2B5EF4-FFF2-40B4-BE49-F238E27FC236}">
                    <a16:creationId xmlns:a16="http://schemas.microsoft.com/office/drawing/2014/main" id="{10165447-5746-4408-BC2A-FBBE8A8A4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832" r="75257" b="24214"/>
              <a:stretch/>
            </p:blipFill>
            <p:spPr>
              <a:xfrm>
                <a:off x="8442693" y="3358659"/>
                <a:ext cx="2532404" cy="398013"/>
              </a:xfrm>
              <a:prstGeom prst="rect">
                <a:avLst/>
              </a:prstGeom>
            </p:spPr>
          </p:pic>
        </p:grpSp>
        <p:pic>
          <p:nvPicPr>
            <p:cNvPr id="21" name="Picture 20" descr="Text&#10;&#10;Description automatically generated">
              <a:extLst>
                <a:ext uri="{FF2B5EF4-FFF2-40B4-BE49-F238E27FC236}">
                  <a16:creationId xmlns:a16="http://schemas.microsoft.com/office/drawing/2014/main" id="{7B8D0641-4110-4332-8A54-C92A40266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3" t="73404" r="62657" b="2787"/>
            <a:stretch/>
          </p:blipFill>
          <p:spPr>
            <a:xfrm>
              <a:off x="1125196" y="4090562"/>
              <a:ext cx="1893386" cy="36512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7D2A99-79D1-4CB9-BC31-3423C6218D70}"/>
                </a:ext>
              </a:extLst>
            </p:cNvPr>
            <p:cNvGrpSpPr/>
            <p:nvPr/>
          </p:nvGrpSpPr>
          <p:grpSpPr>
            <a:xfrm>
              <a:off x="1125196" y="3725437"/>
              <a:ext cx="9578415" cy="365125"/>
              <a:chOff x="1125196" y="3725437"/>
              <a:chExt cx="9578415" cy="365125"/>
            </a:xfrm>
          </p:grpSpPr>
          <p:pic>
            <p:nvPicPr>
              <p:cNvPr id="18" name="Picture 17" descr="Text&#10;&#10;Description automatically generated">
                <a:extLst>
                  <a:ext uri="{FF2B5EF4-FFF2-40B4-BE49-F238E27FC236}">
                    <a16:creationId xmlns:a16="http://schemas.microsoft.com/office/drawing/2014/main" id="{7E109087-5D7D-40B2-870E-700A9F0E28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71" t="49832" b="26359"/>
              <a:stretch/>
            </p:blipFill>
            <p:spPr>
              <a:xfrm>
                <a:off x="1125196" y="3725437"/>
                <a:ext cx="7760898" cy="365125"/>
              </a:xfrm>
              <a:prstGeom prst="rect">
                <a:avLst/>
              </a:prstGeom>
            </p:spPr>
          </p:pic>
          <p:pic>
            <p:nvPicPr>
              <p:cNvPr id="17" name="Picture 16" descr="Text&#10;&#10;Description automatically generated">
                <a:extLst>
                  <a:ext uri="{FF2B5EF4-FFF2-40B4-BE49-F238E27FC236}">
                    <a16:creationId xmlns:a16="http://schemas.microsoft.com/office/drawing/2014/main" id="{37D0A8A8-FC9F-40FD-8662-12C75EEE78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73404" r="80788" b="5459"/>
              <a:stretch/>
            </p:blipFill>
            <p:spPr>
              <a:xfrm>
                <a:off x="8737408" y="3726049"/>
                <a:ext cx="1966203" cy="324143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794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RABIN-KARP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F991356-D50E-44C2-8DB1-AA5259F8B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3" y="1669573"/>
            <a:ext cx="10134674" cy="2581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40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STRING MATCHING WITH FINITE AUTOMATA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4282F68-5CD2-4E7E-AD1A-5AD01053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4" y="2028314"/>
            <a:ext cx="10206112" cy="22479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5635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STRING MATCHING WITH FINITE AUTOMATA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C04F7D0-C6CC-4DA3-8348-B0BA171DB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9" y="1962014"/>
            <a:ext cx="10072761" cy="1995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2C2104-011A-4240-A4FA-1D798C75F69C}"/>
              </a:ext>
            </a:extLst>
          </p:cNvPr>
          <p:cNvSpPr/>
          <p:nvPr/>
        </p:nvSpPr>
        <p:spPr>
          <a:xfrm>
            <a:off x="5799221" y="3525253"/>
            <a:ext cx="3922295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E575DE7-1B92-46DB-A290-46519F21A4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11"/>
          <a:stretch/>
        </p:blipFill>
        <p:spPr>
          <a:xfrm>
            <a:off x="1180876" y="4091477"/>
            <a:ext cx="5891256" cy="1420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BE7C1-8EE9-4F36-872A-445670831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9" y="5645701"/>
            <a:ext cx="6853288" cy="404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19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986E59D-AA1E-4BE7-A914-374E1D6E93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15" y="1620897"/>
            <a:ext cx="7383656" cy="2607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33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F107B45-8062-48A1-993F-50EF4BB68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" y="1536615"/>
            <a:ext cx="8472549" cy="52149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03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6EE91AF-20EF-40BF-B229-BE49DAD7F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923841" y="1620897"/>
            <a:ext cx="10153724" cy="2192173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A06101A-AB5C-45C8-82EC-2E36BF72D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42"/>
          <a:stretch/>
        </p:blipFill>
        <p:spPr>
          <a:xfrm>
            <a:off x="923841" y="5520556"/>
            <a:ext cx="10153724" cy="109275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F23AD4-5890-4E66-BEE4-59F2463056A5}"/>
              </a:ext>
            </a:extLst>
          </p:cNvPr>
          <p:cNvGrpSpPr/>
          <p:nvPr/>
        </p:nvGrpSpPr>
        <p:grpSpPr>
          <a:xfrm>
            <a:off x="923841" y="3903407"/>
            <a:ext cx="10153724" cy="798259"/>
            <a:chOff x="923841" y="3903407"/>
            <a:chExt cx="10153724" cy="798259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2AC4E98D-5604-46C4-A90D-EDD66E47A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77" b="33343"/>
            <a:stretch/>
          </p:blipFill>
          <p:spPr>
            <a:xfrm>
              <a:off x="923841" y="3903407"/>
              <a:ext cx="10153724" cy="70792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E60A14-AC33-4345-8D4E-97F21FE78F0D}"/>
                </a:ext>
              </a:extLst>
            </p:cNvPr>
            <p:cNvSpPr/>
            <p:nvPr/>
          </p:nvSpPr>
          <p:spPr>
            <a:xfrm>
              <a:off x="7295535" y="4306529"/>
              <a:ext cx="3782030" cy="395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AF3B84-6C28-42CE-BABF-6617549D95C5}"/>
              </a:ext>
            </a:extLst>
          </p:cNvPr>
          <p:cNvGrpSpPr/>
          <p:nvPr/>
        </p:nvGrpSpPr>
        <p:grpSpPr>
          <a:xfrm>
            <a:off x="993057" y="4860230"/>
            <a:ext cx="10415712" cy="376873"/>
            <a:chOff x="993057" y="4860230"/>
            <a:chExt cx="10415712" cy="376873"/>
          </a:xfrm>
        </p:grpSpPr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A56816A4-FAD6-47A4-A11C-D0ACA14F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51" t="59863" r="741" b="32252"/>
            <a:stretch/>
          </p:blipFill>
          <p:spPr>
            <a:xfrm>
              <a:off x="993057" y="4883380"/>
              <a:ext cx="285136" cy="353723"/>
            </a:xfrm>
            <a:prstGeom prst="rect">
              <a:avLst/>
            </a:prstGeom>
          </p:spPr>
        </p:pic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5E04A8DF-3445-4084-9AC8-B7468F44F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504" b="24357"/>
            <a:stretch/>
          </p:blipFill>
          <p:spPr>
            <a:xfrm>
              <a:off x="1255045" y="4860230"/>
              <a:ext cx="10153724" cy="36512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86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365854E-A203-4579-B413-AF2A04DAE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88"/>
          <a:stretch/>
        </p:blipFill>
        <p:spPr>
          <a:xfrm>
            <a:off x="1028663" y="1664733"/>
            <a:ext cx="10134674" cy="399811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455D64B-497E-4F03-8FDE-FB9775FE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2" b="53619"/>
          <a:stretch/>
        </p:blipFill>
        <p:spPr>
          <a:xfrm>
            <a:off x="1028663" y="2084832"/>
            <a:ext cx="10134674" cy="755905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36A23568-A1AF-45B9-AA14-6BEC88FAA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81" b="22186"/>
          <a:stretch/>
        </p:blipFill>
        <p:spPr>
          <a:xfrm>
            <a:off x="1028663" y="2840737"/>
            <a:ext cx="10134674" cy="1267968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EC5AFDEC-D1CE-4295-8639-3A95ECA6EC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4"/>
          <a:stretch/>
        </p:blipFill>
        <p:spPr>
          <a:xfrm>
            <a:off x="1028663" y="4108704"/>
            <a:ext cx="10134674" cy="894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364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E04D82-BEF4-4867-B1E3-F6E39D312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1" y="1602174"/>
            <a:ext cx="10177537" cy="351475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77DD8B2-24BA-4453-AAE9-EFA59F32EB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4" y="5019677"/>
            <a:ext cx="10101336" cy="17716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9F12F7-8228-4443-B9B8-7DDADC72C62D}"/>
              </a:ext>
            </a:extLst>
          </p:cNvPr>
          <p:cNvSpPr/>
          <p:nvPr/>
        </p:nvSpPr>
        <p:spPr>
          <a:xfrm>
            <a:off x="4363656" y="6400800"/>
            <a:ext cx="6713316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022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609A-69DD-42DA-9B46-0D9F76A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LECTURE NOTES FOR CHAPTER 32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0BEC0-D53C-44CA-8A5A-7F98146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sz="4000" dirty="0"/>
              <a:t>String Matching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00C7-E96F-466C-B304-FC207CD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C5FE-EAAB-4B0D-9845-9B0C19A6F892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D7D1B4C-3F88-405C-BFB8-9D75DC2C4C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55" y="1705159"/>
            <a:ext cx="7371315" cy="34211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399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93E88E89-1437-48C9-B8AE-33A7D0554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0" y="1660596"/>
            <a:ext cx="10296600" cy="41624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537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SUFFIX ARRAYS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09597CF-9BB2-4CBB-AD1A-7A41BB52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4" y="1747700"/>
            <a:ext cx="10168012" cy="24241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6416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737D7F86-00C1-44EF-84C5-416DF0F3C9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4"/>
          <a:stretch/>
        </p:blipFill>
        <p:spPr>
          <a:xfrm>
            <a:off x="838200" y="1679511"/>
            <a:ext cx="9719517" cy="3692769"/>
          </a:xfrm>
          <a:prstGeom prst="rect">
            <a:avLst/>
          </a:prstGeom>
        </p:spPr>
      </p:pic>
      <p:pic>
        <p:nvPicPr>
          <p:cNvPr id="9" name="Picture 8" descr="Text, table&#10;&#10;Description automatically generated">
            <a:extLst>
              <a:ext uri="{FF2B5EF4-FFF2-40B4-BE49-F238E27FC236}">
                <a16:creationId xmlns:a16="http://schemas.microsoft.com/office/drawing/2014/main" id="{E04EAFFE-F0C6-4B1F-8070-5FD2F70E6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3504" r="85412"/>
          <a:stretch/>
        </p:blipFill>
        <p:spPr>
          <a:xfrm>
            <a:off x="4818727" y="3008865"/>
            <a:ext cx="1417950" cy="3188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7481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6C47D6D-844A-4053-A12D-8BDC5017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0" y="1613252"/>
            <a:ext cx="10220400" cy="34242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53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 descr="Text, table&#10;&#10;Description automatically generated">
            <a:extLst>
              <a:ext uri="{FF2B5EF4-FFF2-40B4-BE49-F238E27FC236}">
                <a16:creationId xmlns:a16="http://schemas.microsoft.com/office/drawing/2014/main" id="{E04EAFFE-F0C6-4B1F-8070-5FD2F70E6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1" t="59146" r="41514" b="-530"/>
          <a:stretch/>
        </p:blipFill>
        <p:spPr>
          <a:xfrm>
            <a:off x="5614810" y="3880890"/>
            <a:ext cx="5738990" cy="2838087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A37AFDB-216B-4BE7-B070-02B310487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67"/>
          <a:stretch/>
        </p:blipFill>
        <p:spPr>
          <a:xfrm>
            <a:off x="953745" y="1323959"/>
            <a:ext cx="10120386" cy="23816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E94FCD-833C-4DB8-8F0C-2FA6DA13ABEA}"/>
              </a:ext>
            </a:extLst>
          </p:cNvPr>
          <p:cNvGrpSpPr/>
          <p:nvPr/>
        </p:nvGrpSpPr>
        <p:grpSpPr>
          <a:xfrm>
            <a:off x="246185" y="4608407"/>
            <a:ext cx="5486400" cy="1383055"/>
            <a:chOff x="246185" y="4608407"/>
            <a:chExt cx="5486400" cy="1383055"/>
          </a:xfrm>
        </p:grpSpPr>
        <p:pic>
          <p:nvPicPr>
            <p:cNvPr id="8" name="Picture 7" descr="Text, letter&#10;&#10;Description automatically generated">
              <a:extLst>
                <a:ext uri="{FF2B5EF4-FFF2-40B4-BE49-F238E27FC236}">
                  <a16:creationId xmlns:a16="http://schemas.microsoft.com/office/drawing/2014/main" id="{17F97E3D-E725-4E55-BA9F-2A051D4F9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0307" r="47695"/>
            <a:stretch/>
          </p:blipFill>
          <p:spPr>
            <a:xfrm>
              <a:off x="439072" y="4608407"/>
              <a:ext cx="5293513" cy="13830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EEB8E6-B399-49E1-B5C8-06B03395EFC3}"/>
                </a:ext>
              </a:extLst>
            </p:cNvPr>
            <p:cNvSpPr/>
            <p:nvPr/>
          </p:nvSpPr>
          <p:spPr>
            <a:xfrm>
              <a:off x="246185" y="5040923"/>
              <a:ext cx="4937347" cy="493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411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THE SUFFIX ARRAY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6F1FEB2-28BB-4DB3-85B6-BBB9F2736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80" b="90527"/>
          <a:stretch/>
        </p:blipFill>
        <p:spPr>
          <a:xfrm>
            <a:off x="1000088" y="1727490"/>
            <a:ext cx="4761616" cy="366782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491C9DFD-8FEF-4616-82B9-AF1F382AE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0" b="39232"/>
          <a:stretch/>
        </p:blipFill>
        <p:spPr>
          <a:xfrm>
            <a:off x="1000087" y="2310579"/>
            <a:ext cx="10191825" cy="1494503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C3991DC0-C46B-46CE-8934-4EC89BBCF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37"/>
          <a:stretch/>
        </p:blipFill>
        <p:spPr>
          <a:xfrm>
            <a:off x="1000087" y="4021392"/>
            <a:ext cx="10191825" cy="7226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20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THE SUFFIX ARRAY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3D98079-3C51-4944-9F31-C711035F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64"/>
          <a:stretch/>
        </p:blipFill>
        <p:spPr>
          <a:xfrm>
            <a:off x="992944" y="1636641"/>
            <a:ext cx="10206112" cy="1170469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DEE35C9-FC41-450B-8C3B-A46A8BBA4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36" b="24226"/>
          <a:stretch/>
        </p:blipFill>
        <p:spPr>
          <a:xfrm>
            <a:off x="992944" y="2807111"/>
            <a:ext cx="10206112" cy="12437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9D0E-994F-49CD-8938-ED78089B5FB4}"/>
              </a:ext>
            </a:extLst>
          </p:cNvPr>
          <p:cNvGrpSpPr/>
          <p:nvPr/>
        </p:nvGrpSpPr>
        <p:grpSpPr>
          <a:xfrm>
            <a:off x="992944" y="4050889"/>
            <a:ext cx="10206112" cy="771887"/>
            <a:chOff x="992944" y="4050889"/>
            <a:chExt cx="10206112" cy="771887"/>
          </a:xfrm>
        </p:grpSpPr>
        <p:pic>
          <p:nvPicPr>
            <p:cNvPr id="10" name="Picture 9" descr="Text, letter&#10;&#10;Description automatically generated">
              <a:extLst>
                <a:ext uri="{FF2B5EF4-FFF2-40B4-BE49-F238E27FC236}">
                  <a16:creationId xmlns:a16="http://schemas.microsoft.com/office/drawing/2014/main" id="{01D9F874-CFF6-4FEC-B53B-3218B2F33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74"/>
            <a:stretch/>
          </p:blipFill>
          <p:spPr>
            <a:xfrm>
              <a:off x="992944" y="4050889"/>
              <a:ext cx="10206112" cy="77188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ABB688-92A5-443A-B236-747D8DCC60A7}"/>
                </a:ext>
              </a:extLst>
            </p:cNvPr>
            <p:cNvSpPr/>
            <p:nvPr/>
          </p:nvSpPr>
          <p:spPr>
            <a:xfrm>
              <a:off x="1793631" y="4457651"/>
              <a:ext cx="3446584" cy="348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Text, letter&#10;&#10;Description automatically generated">
              <a:extLst>
                <a:ext uri="{FF2B5EF4-FFF2-40B4-BE49-F238E27FC236}">
                  <a16:creationId xmlns:a16="http://schemas.microsoft.com/office/drawing/2014/main" id="{9FC1B7E2-3F23-410B-88B8-7D2CE042A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7" t="90292" r="57579" b="1613"/>
            <a:stretch/>
          </p:blipFill>
          <p:spPr>
            <a:xfrm>
              <a:off x="1723660" y="4518298"/>
              <a:ext cx="152400" cy="25790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995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THE SUFFIX ARRAY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9EAF17A-A7FF-43C9-B447-B2183DC35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" y="1637014"/>
            <a:ext cx="10277550" cy="22241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9955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THE SUFFIX ARRAY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6E3B4F9-BF3A-4DA8-924C-DE23F94533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1"/>
          <a:stretch/>
        </p:blipFill>
        <p:spPr>
          <a:xfrm>
            <a:off x="951181" y="1620897"/>
            <a:ext cx="10148962" cy="38932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8ECD9-983F-413A-96DC-C080148D28C2}"/>
              </a:ext>
            </a:extLst>
          </p:cNvPr>
          <p:cNvGrpSpPr/>
          <p:nvPr/>
        </p:nvGrpSpPr>
        <p:grpSpPr>
          <a:xfrm>
            <a:off x="5957684" y="3292017"/>
            <a:ext cx="5481678" cy="3445284"/>
            <a:chOff x="5957684" y="3292017"/>
            <a:chExt cx="5481678" cy="3445284"/>
          </a:xfrm>
        </p:grpSpPr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5B883748-299C-427D-B8E2-72B7AAB98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76" r="63377" b="-579"/>
            <a:stretch/>
          </p:blipFill>
          <p:spPr>
            <a:xfrm>
              <a:off x="6840086" y="3292017"/>
              <a:ext cx="3716873" cy="550984"/>
            </a:xfrm>
            <a:prstGeom prst="rect">
              <a:avLst/>
            </a:prstGeom>
          </p:spPr>
        </p:pic>
        <p:pic>
          <p:nvPicPr>
            <p:cNvPr id="10" name="Picture 9" descr="Table&#10;&#10;Description automatically generated">
              <a:extLst>
                <a:ext uri="{FF2B5EF4-FFF2-40B4-BE49-F238E27FC236}">
                  <a16:creationId xmlns:a16="http://schemas.microsoft.com/office/drawing/2014/main" id="{F1919C3A-1DEA-444F-B1D0-6C1DDC8C1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684" y="3736904"/>
              <a:ext cx="5481678" cy="300039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5440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CHAPTER 32 OVERVIEW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FE82638-D434-47CA-87E2-8870F146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26"/>
          <a:stretch/>
        </p:blipFill>
        <p:spPr>
          <a:xfrm>
            <a:off x="938175" y="1607878"/>
            <a:ext cx="10315650" cy="400915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3F6CEED-EC8F-4086-83AC-6D5A243BE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35"/>
          <a:stretch/>
        </p:blipFill>
        <p:spPr>
          <a:xfrm>
            <a:off x="938175" y="5595087"/>
            <a:ext cx="10315650" cy="365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70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 anchor="t"/>
          <a:lstStyle/>
          <a:p>
            <a:r>
              <a:rPr lang="en-US" dirty="0"/>
              <a:t>COMPUTING THE SUFFIX ARRAY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5A2F76C-9B37-4483-A703-C51742D5A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47"/>
          <a:stretch/>
        </p:blipFill>
        <p:spPr>
          <a:xfrm>
            <a:off x="978738" y="1167265"/>
            <a:ext cx="8170722" cy="273336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EB60505-0465-426E-A4FB-44AE42F1CDFA}"/>
              </a:ext>
            </a:extLst>
          </p:cNvPr>
          <p:cNvGrpSpPr/>
          <p:nvPr/>
        </p:nvGrpSpPr>
        <p:grpSpPr>
          <a:xfrm>
            <a:off x="919324" y="3998835"/>
            <a:ext cx="8206672" cy="2890745"/>
            <a:chOff x="1038075" y="3998835"/>
            <a:chExt cx="8206672" cy="2890745"/>
          </a:xfrm>
        </p:grpSpPr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33A01598-11A3-40A7-8B63-7DFAD5808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075" y="3998835"/>
              <a:ext cx="4850259" cy="22999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8D2244-5F31-4FB6-B782-7FD035D88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31" y="6269332"/>
              <a:ext cx="8136416" cy="620248"/>
            </a:xfrm>
            <a:prstGeom prst="rect">
              <a:avLst/>
            </a:prstGeom>
          </p:spPr>
        </p:pic>
      </p:grp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1919C3A-1DEA-444F-B1D0-6C1DDC8C17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19" y="889041"/>
            <a:ext cx="3848859" cy="2106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193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THE SUFFIX ARRAY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1919C3A-1DEA-444F-B1D0-6C1DDC8C1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90" y="1238194"/>
            <a:ext cx="3433610" cy="1879387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42EAF0A-DCEA-4B95-BCD6-2206DC3B96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65"/>
          <a:stretch/>
        </p:blipFill>
        <p:spPr>
          <a:xfrm>
            <a:off x="748405" y="3174918"/>
            <a:ext cx="1923321" cy="320518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4EB5443-F177-4EE8-993E-2A1E96885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1"/>
          <a:stretch/>
        </p:blipFill>
        <p:spPr>
          <a:xfrm>
            <a:off x="2802194" y="3174918"/>
            <a:ext cx="8852416" cy="3205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09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THE SUFFIX ARRAY </a:t>
            </a:r>
            <a:r>
              <a:rPr lang="en-US" sz="2200" dirty="0"/>
              <a:t>(continued)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AB27987-1DD4-461B-BFA0-28E3CC85F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4" y="1651099"/>
            <a:ext cx="11596772" cy="496256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08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THE SUFFIX ARRAY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EFF90054-851A-4BC8-9FC4-069E58B21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50" y="1620897"/>
            <a:ext cx="7734357" cy="1371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8D46E41-4FA3-479F-9E84-5BBBD9E9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6950" y="3106993"/>
                <a:ext cx="10515600" cy="3069969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For each of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phases, call M</a:t>
                </a:r>
                <a:r>
                  <a:rPr lang="en-US" sz="2400" dirty="0">
                    <a:solidFill>
                      <a:srgbClr val="000000"/>
                    </a:solidFill>
                  </a:rPr>
                  <a:t>AKE</a:t>
                </a:r>
                <a:r>
                  <a:rPr lang="en-US" dirty="0">
                    <a:solidFill>
                      <a:srgbClr val="000000"/>
                    </a:solidFill>
                  </a:rPr>
                  <a:t>R</a:t>
                </a:r>
                <a:r>
                  <a:rPr lang="en-US" sz="2400" dirty="0">
                    <a:solidFill>
                      <a:srgbClr val="000000"/>
                    </a:solidFill>
                  </a:rPr>
                  <a:t>ANKS</a:t>
                </a:r>
                <a:r>
                  <a:rPr lang="en-US" dirty="0">
                    <a:solidFill>
                      <a:srgbClr val="000000"/>
                    </a:solidFill>
                  </a:rPr>
                  <a:t> and radix sort: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For certain inputs, can stop early.  Gives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algorithm.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8D46E41-4FA3-479F-9E84-5BBBD9E9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6950" y="3106993"/>
                <a:ext cx="10515600" cy="3069969"/>
              </a:xfrm>
              <a:blipFill>
                <a:blip r:embed="rId5"/>
                <a:stretch>
                  <a:fillRect l="-1217" t="-3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0977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THE LCP ARRAY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7BCFCD-0E04-46C7-8EFE-568C67D10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4" y="1657716"/>
            <a:ext cx="10391851" cy="1666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1038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COMPUTING THE LCP ARRAY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761BBD7-5312-47A0-B62C-A3121B375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9" y="1614097"/>
            <a:ext cx="10225162" cy="5200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4653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D5AA505-B9C6-4F46-A48A-50140CB1F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46" y="1448710"/>
            <a:ext cx="8809123" cy="52367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739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5A41A9-CD41-46B0-ABC2-287F815C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1" y="1611541"/>
            <a:ext cx="10215637" cy="4010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632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F0167A1-A6B9-4E55-85EA-326537F64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43" y="2234676"/>
            <a:ext cx="10434714" cy="4071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5334"/>
            <a:ext cx="10757599" cy="1325563"/>
          </a:xfrm>
        </p:spPr>
        <p:txBody>
          <a:bodyPr/>
          <a:lstStyle/>
          <a:p>
            <a:r>
              <a:rPr lang="en-US" dirty="0"/>
              <a:t>NAIVE STRING-MATCHING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E7773-F010-4D62-B73D-9378F23B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51" y="1623715"/>
            <a:ext cx="8553513" cy="4095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5BD623-2F87-6C13-6E8F-C5E540D578E0}"/>
              </a:ext>
            </a:extLst>
          </p:cNvPr>
          <p:cNvSpPr/>
          <p:nvPr/>
        </p:nvSpPr>
        <p:spPr>
          <a:xfrm>
            <a:off x="9288379" y="5895474"/>
            <a:ext cx="2069432" cy="411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76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RABIN-KARP ALGORITHM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991EA73-6862-47F7-B494-A9C4B1417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37" y="1615934"/>
            <a:ext cx="10306125" cy="43529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445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RABIN-KARP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F17BD95-EA9F-4C82-953A-4CE50BB93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29"/>
          <a:stretch/>
        </p:blipFill>
        <p:spPr>
          <a:xfrm>
            <a:off x="1014375" y="1668689"/>
            <a:ext cx="10163249" cy="145634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82E4C0B-FE05-4CDA-8CC9-FA7D254B0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41"/>
          <a:stretch/>
        </p:blipFill>
        <p:spPr>
          <a:xfrm>
            <a:off x="1014375" y="3155185"/>
            <a:ext cx="10163249" cy="15986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D54B5D-E851-4F86-AA10-2A271DC7BDF3}"/>
              </a:ext>
            </a:extLst>
          </p:cNvPr>
          <p:cNvSpPr/>
          <p:nvPr/>
        </p:nvSpPr>
        <p:spPr>
          <a:xfrm>
            <a:off x="6219930" y="2783393"/>
            <a:ext cx="4957694" cy="341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89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RABIN-KARP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54B5D-E851-4F86-AA10-2A271DC7BDF3}"/>
              </a:ext>
            </a:extLst>
          </p:cNvPr>
          <p:cNvSpPr/>
          <p:nvPr/>
        </p:nvSpPr>
        <p:spPr>
          <a:xfrm>
            <a:off x="6219930" y="2783393"/>
            <a:ext cx="4957694" cy="341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D1D8D32-9CCB-4512-9660-5A5255340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6" r="57904"/>
          <a:stretch/>
        </p:blipFill>
        <p:spPr>
          <a:xfrm>
            <a:off x="1011873" y="1837064"/>
            <a:ext cx="4272288" cy="28666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C989F4-F937-4520-8DBF-3DEBF2839310}"/>
              </a:ext>
            </a:extLst>
          </p:cNvPr>
          <p:cNvGrpSpPr/>
          <p:nvPr/>
        </p:nvGrpSpPr>
        <p:grpSpPr>
          <a:xfrm>
            <a:off x="981239" y="1371012"/>
            <a:ext cx="6686864" cy="557252"/>
            <a:chOff x="981239" y="1683531"/>
            <a:chExt cx="6686864" cy="557252"/>
          </a:xfrm>
        </p:grpSpPr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0D0B9F81-AF9F-41A5-AF6A-DEFC0DDFD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64" b="85319"/>
            <a:stretch/>
          </p:blipFill>
          <p:spPr>
            <a:xfrm>
              <a:off x="1115339" y="1683531"/>
              <a:ext cx="1495593" cy="557252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131B3577-52C3-4268-9353-D183143DD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4" r="49076" b="79895"/>
            <a:stretch/>
          </p:blipFill>
          <p:spPr>
            <a:xfrm>
              <a:off x="2499834" y="1747067"/>
              <a:ext cx="5168269" cy="341644"/>
            </a:xfrm>
            <a:prstGeom prst="rect">
              <a:avLst/>
            </a:prstGeom>
          </p:spPr>
        </p:pic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60BFF56B-50AD-4EE4-922C-696707DAD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61" r="96930" b="66039"/>
            <a:stretch/>
          </p:blipFill>
          <p:spPr>
            <a:xfrm>
              <a:off x="981239" y="1710385"/>
              <a:ext cx="311562" cy="34164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868D28-BF85-4E67-94C4-5F1FDBE6C750}"/>
              </a:ext>
            </a:extLst>
          </p:cNvPr>
          <p:cNvGrpSpPr/>
          <p:nvPr/>
        </p:nvGrpSpPr>
        <p:grpSpPr>
          <a:xfrm>
            <a:off x="1069746" y="4658677"/>
            <a:ext cx="9728424" cy="639214"/>
            <a:chOff x="1069746" y="4716552"/>
            <a:chExt cx="9728424" cy="639214"/>
          </a:xfrm>
        </p:grpSpPr>
        <p:pic>
          <p:nvPicPr>
            <p:cNvPr id="9" name="Picture 8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FC9BAD4-4559-4A64-A04D-F9BFBA2CB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619"/>
            <a:stretch/>
          </p:blipFill>
          <p:spPr>
            <a:xfrm>
              <a:off x="1069746" y="4830012"/>
              <a:ext cx="6553248" cy="525754"/>
            </a:xfrm>
            <a:prstGeom prst="rect">
              <a:avLst/>
            </a:prstGeom>
          </p:spPr>
        </p:pic>
        <p:pic>
          <p:nvPicPr>
            <p:cNvPr id="17" name="Picture 1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99D54E6-52D3-4D4F-A74D-730E75062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19" r="51586" b="298"/>
            <a:stretch/>
          </p:blipFill>
          <p:spPr>
            <a:xfrm>
              <a:off x="7625473" y="4716552"/>
              <a:ext cx="3172697" cy="522869"/>
            </a:xfrm>
            <a:prstGeom prst="rect">
              <a:avLst/>
            </a:prstGeom>
          </p:spPr>
        </p:pic>
      </p:grp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AC0A7D7-D10D-446D-AF08-50784ACE9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7" y="5174615"/>
            <a:ext cx="4605371" cy="1714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360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RABIN-KARP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F17BD95-EA9F-4C82-953A-4CE50BB93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29"/>
          <a:stretch/>
        </p:blipFill>
        <p:spPr>
          <a:xfrm>
            <a:off x="1014375" y="1668689"/>
            <a:ext cx="10163249" cy="145634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82E4C0B-FE05-4CDA-8CC9-FA7D254B0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41"/>
          <a:stretch/>
        </p:blipFill>
        <p:spPr>
          <a:xfrm>
            <a:off x="1014375" y="3155185"/>
            <a:ext cx="10163249" cy="15986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D54B5D-E851-4F86-AA10-2A271DC7BDF3}"/>
              </a:ext>
            </a:extLst>
          </p:cNvPr>
          <p:cNvSpPr/>
          <p:nvPr/>
        </p:nvSpPr>
        <p:spPr>
          <a:xfrm>
            <a:off x="6219930" y="2783393"/>
            <a:ext cx="4957694" cy="341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73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4518-D498-4FF9-A68F-B8E60C3F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34"/>
            <a:ext cx="10515600" cy="1325563"/>
          </a:xfrm>
        </p:spPr>
        <p:txBody>
          <a:bodyPr/>
          <a:lstStyle/>
          <a:p>
            <a:r>
              <a:rPr lang="en-US" dirty="0"/>
              <a:t>RABIN-KARP ALGORITHM </a:t>
            </a:r>
            <a:r>
              <a:rPr lang="en-US" sz="2200" dirty="0"/>
              <a:t>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2B15C-55F2-4E0F-978A-5B7FBA9A3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41878" y="6197542"/>
            <a:ext cx="2743200" cy="365125"/>
          </a:xfrm>
        </p:spPr>
        <p:txBody>
          <a:bodyPr/>
          <a:lstStyle/>
          <a:p>
            <a:fld id="{1C97C5FE-EAAB-4B0D-9845-9B0C19A6F89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54B5D-E851-4F86-AA10-2A271DC7BDF3}"/>
              </a:ext>
            </a:extLst>
          </p:cNvPr>
          <p:cNvSpPr/>
          <p:nvPr/>
        </p:nvSpPr>
        <p:spPr>
          <a:xfrm>
            <a:off x="6219930" y="2783393"/>
            <a:ext cx="4957694" cy="341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37B6801-6CA7-4074-BA55-6D3D24C25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5"/>
          <a:stretch/>
        </p:blipFill>
        <p:spPr>
          <a:xfrm>
            <a:off x="976275" y="1659750"/>
            <a:ext cx="10239450" cy="15580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F53FD1-ABB7-47F4-886F-807B452AF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95"/>
          <a:stretch/>
        </p:blipFill>
        <p:spPr>
          <a:xfrm>
            <a:off x="976275" y="3217762"/>
            <a:ext cx="10239450" cy="114710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F523833-923F-47AF-B7F0-370F7E57E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9" y="4429781"/>
            <a:ext cx="10148962" cy="1609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64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ITLE_W_TEXT" val="FUQ6MiPQ"/>
  <p:tag name="ARTICULATE_SLIDE_THUMBNAIL_REFRESH" val="1"/>
  <p:tag name="ARTICULATE_PROJECT_OPEN" val="0"/>
  <p:tag name="ARTICULATE_SLIDE_COUNT" val="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_w_Text">
  <a:themeElements>
    <a:clrScheme name="MITP">
      <a:dk1>
        <a:srgbClr val="434343"/>
      </a:dk1>
      <a:lt1>
        <a:sysClr val="window" lastClr="FFFFFF"/>
      </a:lt1>
      <a:dk2>
        <a:srgbClr val="A78966"/>
      </a:dk2>
      <a:lt2>
        <a:srgbClr val="EAE4DA"/>
      </a:lt2>
      <a:accent1>
        <a:srgbClr val="035B92"/>
      </a:accent1>
      <a:accent2>
        <a:srgbClr val="BE3048"/>
      </a:accent2>
      <a:accent3>
        <a:srgbClr val="C2E7FE"/>
      </a:accent3>
      <a:accent4>
        <a:srgbClr val="ECB6BF"/>
      </a:accent4>
      <a:accent5>
        <a:srgbClr val="035B92"/>
      </a:accent5>
      <a:accent6>
        <a:srgbClr val="BE3048"/>
      </a:accent6>
      <a:hlink>
        <a:srgbClr val="035B92"/>
      </a:hlink>
      <a:folHlink>
        <a:srgbClr val="BE3048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5040</TotalTime>
  <Words>229</Words>
  <Application>Microsoft Macintosh PowerPoint</Application>
  <PresentationFormat>Widescreen</PresentationFormat>
  <Paragraphs>80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Palatino Linotype</vt:lpstr>
      <vt:lpstr>Times New Roman</vt:lpstr>
      <vt:lpstr>Wingdings</vt:lpstr>
      <vt:lpstr>Title_w_Text</vt:lpstr>
      <vt:lpstr>INTRODUCTION TO</vt:lpstr>
      <vt:lpstr>LECTURE NOTES FOR CHAPTER 32</vt:lpstr>
      <vt:lpstr>CHAPTER 32 OVERVIEW</vt:lpstr>
      <vt:lpstr>NAIVE STRING-MATCHING ALGORITHM</vt:lpstr>
      <vt:lpstr>RABIN-KARP ALGORITHM</vt:lpstr>
      <vt:lpstr>RABIN-KARP ALGORITHM (continued)</vt:lpstr>
      <vt:lpstr>RABIN-KARP ALGORITHM (continued)</vt:lpstr>
      <vt:lpstr>RABIN-KARP ALGORITHM (continued)</vt:lpstr>
      <vt:lpstr>RABIN-KARP ALGORITHM (continued)</vt:lpstr>
      <vt:lpstr>PSEUDOCODE</vt:lpstr>
      <vt:lpstr>RABIN-KARP ALGORITHM (continued)</vt:lpstr>
      <vt:lpstr>RABIN-KARP ALGORITHM (continued)</vt:lpstr>
      <vt:lpstr>STRING MATCHING WITH FINITE AUTOMATA</vt:lpstr>
      <vt:lpstr>STRING MATCHING WITH FINITE AUTOMATA (continued)</vt:lpstr>
      <vt:lpstr>PSEUDOCODE</vt:lpstr>
      <vt:lpstr>EXAMPLE</vt:lpstr>
      <vt:lpstr>EXAMPLE (continued)</vt:lpstr>
      <vt:lpstr>EXAMPLE (continued)</vt:lpstr>
      <vt:lpstr>EXAMPLE (continued)</vt:lpstr>
      <vt:lpstr>PSEUDOCODE</vt:lpstr>
      <vt:lpstr>ANALYSIS</vt:lpstr>
      <vt:lpstr>SUFFIX ARRAYS</vt:lpstr>
      <vt:lpstr>EXAMPLE</vt:lpstr>
      <vt:lpstr>EXAMPLE (continued)</vt:lpstr>
      <vt:lpstr>EXAMPLE (continued)</vt:lpstr>
      <vt:lpstr>COMPUTING THE SUFFIX ARRAY</vt:lpstr>
      <vt:lpstr>COMPUTING THE SUFFIX ARRAY (continued)</vt:lpstr>
      <vt:lpstr>COMPUTING THE SUFFIX ARRAY (continued)</vt:lpstr>
      <vt:lpstr>COMPUTING THE SUFFIX ARRAY (continued)</vt:lpstr>
      <vt:lpstr>COMPUTING THE SUFFIX ARRAY (continued)</vt:lpstr>
      <vt:lpstr>COMPUTING THE SUFFIX ARRAY (continued)</vt:lpstr>
      <vt:lpstr>COMPUTING THE SUFFIX ARRAY (continued)</vt:lpstr>
      <vt:lpstr>COMPUTING THE SUFFIX ARRAY (continued)</vt:lpstr>
      <vt:lpstr>COMPUTING THE LCP ARRAY</vt:lpstr>
      <vt:lpstr>COMPUTING THE LCP ARRAY (continued)</vt:lpstr>
      <vt:lpstr>PSEUDOCODE</vt:lpstr>
      <vt:lpstr>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Agate</dc:creator>
  <cp:lastModifiedBy>Agate Development MI</cp:lastModifiedBy>
  <cp:revision>144</cp:revision>
  <dcterms:created xsi:type="dcterms:W3CDTF">2022-01-04T15:58:33Z</dcterms:created>
  <dcterms:modified xsi:type="dcterms:W3CDTF">2022-05-19T16:24:37Z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25741EB2-0642-4A76-8AEA-E5FD2C2CF090</vt:lpwstr>
  </property>
  <property fmtid="{D5CDD505-2E9C-101B-9397-08002B2CF9AE}" pid="3" name="ArticulatePath">
    <vt:lpwstr>MITP Template</vt:lpwstr>
  </property>
</Properties>
</file>